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74" r:id="rId4"/>
    <p:sldId id="272" r:id="rId5"/>
    <p:sldId id="271" r:id="rId6"/>
    <p:sldId id="275" r:id="rId7"/>
    <p:sldId id="276" r:id="rId8"/>
    <p:sldId id="277" r:id="rId9"/>
    <p:sldId id="278" r:id="rId10"/>
    <p:sldId id="273" r:id="rId11"/>
    <p:sldId id="279" r:id="rId12"/>
    <p:sldId id="280" r:id="rId13"/>
    <p:sldId id="281" r:id="rId1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B99D626-FA33-40B9-AF18-E53FCEE08A66}">
          <p14:sldIdLst>
            <p14:sldId id="256"/>
            <p14:sldId id="268"/>
            <p14:sldId id="274"/>
            <p14:sldId id="272"/>
            <p14:sldId id="271"/>
            <p14:sldId id="275"/>
            <p14:sldId id="276"/>
            <p14:sldId id="277"/>
            <p14:sldId id="278"/>
            <p14:sldId id="273"/>
            <p14:sldId id="279"/>
            <p14:sldId id="280"/>
            <p14:sldId id="281"/>
          </p14:sldIdLst>
        </p14:section>
        <p14:section name="Section sans titre" id="{64DFEB75-779E-47C4-9AA0-39E821415C6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91" autoAdjust="0"/>
  </p:normalViewPr>
  <p:slideViewPr>
    <p:cSldViewPr snapToGrid="0" showGuides="1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3B8EC-B01B-45D1-A58D-2E42F457F1D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52EA-3250-4D11-96AF-F41C7FBF9E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43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252EA-3250-4D11-96AF-F41C7FBF9EA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27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79FD-690E-4420-BC66-F82F64BCE3B9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96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9BD0-30C7-42C1-B155-8AD5C213CAF9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82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73FB-6DB7-43A1-9132-08042695BF8A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6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779E-AAFE-4D64-B28C-0D391EFED6AF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43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13BA-CF34-4CE0-AD2D-F06807B1C8E5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17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8257-271B-427D-BFDB-93502BF8EF57}" type="datetime1">
              <a:rPr lang="fr-FR" smtClean="0"/>
              <a:t>21/07/2023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82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3C30-7B72-46D4-8D76-39118D18A6BE}" type="datetime1">
              <a:rPr lang="fr-FR" smtClean="0"/>
              <a:t>21/07/2023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B03A-612F-4440-B5A1-796715BA6C01}" type="datetime1">
              <a:rPr lang="fr-FR" smtClean="0"/>
              <a:t>21/07/2023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65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35BB-E545-4A2F-859E-66A68D158883}" type="datetime1">
              <a:rPr lang="fr-FR" smtClean="0"/>
              <a:t>21/07/2023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14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C07-0AA4-474E-B269-E8DA0A3DB8DE}" type="datetime1">
              <a:rPr lang="fr-FR" smtClean="0"/>
              <a:t>21/07/2023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79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2EB3-20F6-4958-B9BD-EE45B3DA957D}" type="datetime1">
              <a:rPr lang="fr-FR" smtClean="0"/>
              <a:t>21/07/2023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52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A7405-51C1-470F-99BF-09BE963986FD}" type="datetime1">
              <a:rPr lang="fr-FR" smtClean="0"/>
              <a:t>21/07/2023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COTTET-DUMOULIN Agnès , IEN économie-gestion– CCF en bac pro métiers de la sécurité - Juillet 2023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EE6F-68C2-4DEF-8170-7720FB7E6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72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egifrance.gouv.fr/jorf/id/JORFTEXT000042080678/" TargetMode="External"/><Relationship Id="rId3" Type="http://schemas.openxmlformats.org/officeDocument/2006/relationships/hyperlink" Target="https://economie-gestion.web.ac-grenoble.fr/bac-pro-metiers-de-la-securite" TargetMode="External"/><Relationship Id="rId7" Type="http://schemas.openxmlformats.org/officeDocument/2006/relationships/hyperlink" Target="https://eduscol.education.fr/1760/programmes-et-ressources-en-economie-droit-voie-professionnel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oie-pro.web.ac-grenoble.fr/chef-doeuvre-0" TargetMode="External"/><Relationship Id="rId5" Type="http://schemas.openxmlformats.org/officeDocument/2006/relationships/hyperlink" Target="https://www.education.gouv.fr/bo/20/Hebdo41/MENE2019530A.htm" TargetMode="External"/><Relationship Id="rId10" Type="http://schemas.openxmlformats.org/officeDocument/2006/relationships/hyperlink" Target="http://crcm-tl.fr/" TargetMode="External"/><Relationship Id="rId4" Type="http://schemas.openxmlformats.org/officeDocument/2006/relationships/hyperlink" Target="https://www.legifrance.gouv.fr/loda/id/JORFTEXT000037833254/" TargetMode="External"/><Relationship Id="rId9" Type="http://schemas.openxmlformats.org/officeDocument/2006/relationships/hyperlink" Target="https://www.education.gouv.fr/bo/22/Hebdo4/MENE2139306N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9943" y="3097408"/>
            <a:ext cx="11466143" cy="3145404"/>
          </a:xfrm>
        </p:spPr>
        <p:txBody>
          <a:bodyPr>
            <a:noAutofit/>
          </a:bodyPr>
          <a:lstStyle/>
          <a:p>
            <a:r>
              <a:rPr lang="fr-FR" sz="4800" b="1" dirty="0"/>
              <a:t>CCF en Bac pro métiers de la sécurité</a:t>
            </a:r>
            <a:br>
              <a:rPr lang="fr-FR" sz="4800" b="1" dirty="0"/>
            </a:br>
            <a:br>
              <a:rPr lang="fr-FR" sz="4800" b="1" dirty="0"/>
            </a:br>
            <a:r>
              <a:rPr lang="fr-FR" sz="3000" b="1" dirty="0"/>
              <a:t> </a:t>
            </a:r>
            <a:br>
              <a:rPr lang="fr-FR" sz="3000" b="1" dirty="0"/>
            </a:br>
            <a:endParaRPr lang="fr-FR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145914" y="3449441"/>
            <a:ext cx="2545891" cy="22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9060" algn="r">
              <a:lnSpc>
                <a:spcPct val="115000"/>
              </a:lnSpc>
              <a:spcAft>
                <a:spcPts val="0"/>
              </a:spcAft>
              <a:tabLst>
                <a:tab pos="1600200" algn="l"/>
              </a:tabLst>
            </a:pPr>
            <a:r>
              <a:rPr lang="fr-FR" sz="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93" y="615188"/>
            <a:ext cx="1770476" cy="1373890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1CCF80-D605-4B4A-B17D-0F2932E0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914" y="6356350"/>
            <a:ext cx="11860556" cy="365125"/>
          </a:xfrm>
        </p:spPr>
        <p:txBody>
          <a:bodyPr/>
          <a:lstStyle/>
          <a:p>
            <a:r>
              <a:rPr lang="fr-FR" i="1" dirty="0"/>
              <a:t>COTTET-DUMOULIN Agnès , IEN économie-gestion– 2023 Juillet</a:t>
            </a:r>
          </a:p>
        </p:txBody>
      </p:sp>
    </p:spTree>
    <p:extLst>
      <p:ext uri="{BB962C8B-B14F-4D97-AF65-F5344CB8AC3E}">
        <p14:creationId xmlns:p14="http://schemas.microsoft.com/office/powerpoint/2010/main" val="385711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>
                <a:solidFill>
                  <a:srgbClr val="000000"/>
                </a:solidFill>
                <a:latin typeface="Calibri" panose="020F0502020204030204" pitchFamily="34" charset="0"/>
              </a:rPr>
              <a:t>Epreuve E32 – Activités choisies dans la dominante - CCF</a:t>
            </a:r>
            <a:endParaRPr lang="fr-FR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59F2D1B-D061-4D57-ACDE-195CE9FE0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64" y="1385454"/>
            <a:ext cx="11834453" cy="4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5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E32 – Activités choisies dans la dominante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447960C-E239-4EB5-BF42-0343D5E1A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27" y="1102199"/>
            <a:ext cx="11246991" cy="191809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29F21B5-4A81-48EE-868C-CEF81EA557CE}"/>
              </a:ext>
            </a:extLst>
          </p:cNvPr>
          <p:cNvSpPr txBox="1"/>
          <p:nvPr/>
        </p:nvSpPr>
        <p:spPr>
          <a:xfrm>
            <a:off x="346364" y="3230883"/>
            <a:ext cx="11118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dossier ne fait pas l’objet d’une évaluation. Le dossier doit être remis à une date définie par l’établissement. En l’absence de dossier, l’interrogation ne peut avoir lieu. Si le dossier est incomplet le candidat est interrogé et une note lui est attribuée.</a:t>
            </a:r>
          </a:p>
        </p:txBody>
      </p:sp>
    </p:spTree>
    <p:extLst>
      <p:ext uri="{BB962C8B-B14F-4D97-AF65-F5344CB8AC3E}">
        <p14:creationId xmlns:p14="http://schemas.microsoft.com/office/powerpoint/2010/main" val="20292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E32 – Activités choisies dans la dominante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039CFA4-C68A-4680-AA77-F164AC3591D1}"/>
              </a:ext>
            </a:extLst>
          </p:cNvPr>
          <p:cNvSpPr txBox="1"/>
          <p:nvPr/>
        </p:nvSpPr>
        <p:spPr>
          <a:xfrm>
            <a:off x="522227" y="5609992"/>
            <a:ext cx="852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jury choisit deux fiches au minimum parmi les 5 fiches présentées par le candidat Le candidat peut utiliser, pour sa présentation orale, tout type de support</a:t>
            </a:r>
          </a:p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48EE3A0-32C7-416E-9053-D1C29C73E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27" y="1040904"/>
            <a:ext cx="8526065" cy="111458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F6BF7C8-EE72-4034-9D5F-50ABAC211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7704" y="2155485"/>
            <a:ext cx="8716591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2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E32 – Activités choisies dans la dominante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2F58CF-DE85-445C-B488-6BD775E2B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461" y="790206"/>
            <a:ext cx="5853937" cy="558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8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La certification en bac pro métiers de la sécurité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37BA1D-C39F-4245-A2BA-65B16824A7A0}"/>
              </a:ext>
            </a:extLst>
          </p:cNvPr>
          <p:cNvSpPr txBox="1"/>
          <p:nvPr/>
        </p:nvSpPr>
        <p:spPr>
          <a:xfrm>
            <a:off x="646876" y="851706"/>
            <a:ext cx="1142585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1 – Références (au 28/04/23) domaine professionnel :</a:t>
            </a:r>
          </a:p>
          <a:p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Référentiel du diplôme : </a:t>
            </a:r>
            <a:r>
              <a:rPr lang="fr-FR" sz="1600" dirty="0">
                <a:solidFill>
                  <a:srgbClr val="0070C0"/>
                </a:solidFill>
              </a:rPr>
              <a:t>https://eduscol.education.fr/referentiels-professionnels/index5bbf.html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Guide d’accompagnement du diplôme : </a:t>
            </a:r>
            <a:r>
              <a:rPr lang="fr-FR" sz="1600" dirty="0">
                <a:hlinkClick r:id="rId3"/>
              </a:rPr>
              <a:t>https://economie-gestion.web.ac-grenoble.fr/bac-pro-metiers-de-la-securite</a:t>
            </a:r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Grilles CCF : </a:t>
            </a:r>
            <a:r>
              <a:rPr lang="fr-FR" sz="1600" dirty="0">
                <a:hlinkClick r:id="rId3"/>
              </a:rPr>
              <a:t>https://economie-gestion.web.ac-grenoble.fr/bac-pro-metiers-de-la-securite</a:t>
            </a:r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Chef-d’œuvre 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Modalités arrêté du 21 novembre 2018 </a:t>
            </a:r>
            <a:r>
              <a:rPr lang="fr-FR" sz="1600" dirty="0">
                <a:hlinkClick r:id="rId4"/>
              </a:rPr>
              <a:t>https://www.legifrance.gouv.fr/loda/id/JORFTEXT000037833254/</a:t>
            </a:r>
            <a:endParaRPr lang="fr-FR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évaluation circulaire du 22/10/2020 </a:t>
            </a:r>
            <a:r>
              <a:rPr lang="fr-FR" sz="1600" dirty="0">
                <a:hlinkClick r:id="rId5"/>
              </a:rPr>
              <a:t>https://www.education.gouv.fr/bo/20/Hebdo41/MENE2019530A.htm</a:t>
            </a:r>
            <a:endParaRPr lang="fr-FR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Kit chef-d’œuvre académie de Grenoble : </a:t>
            </a:r>
            <a:r>
              <a:rPr lang="fr-FR" sz="1600" dirty="0">
                <a:hlinkClick r:id="rId6"/>
              </a:rPr>
              <a:t>https://voie-pro.web.ac-grenoble.fr/chef-doeuvre-0</a:t>
            </a:r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Economie-droit 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programme : BO Spécial n°5 du 11 avril 2019, </a:t>
            </a:r>
            <a:r>
              <a:rPr lang="fr-FR" sz="1600" dirty="0">
                <a:hlinkClick r:id="rId7"/>
              </a:rPr>
              <a:t>https://eduscol.education.fr/1760/programmes-et-ressources-en-economie-droit-voie-professionnelle</a:t>
            </a:r>
            <a:endParaRPr lang="fr-FR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Ressources nationales : </a:t>
            </a:r>
            <a:r>
              <a:rPr lang="fr-FR" sz="1600" dirty="0">
                <a:hlinkClick r:id="rId7"/>
              </a:rPr>
              <a:t>https://eduscol.education.fr/1760/programmes-et-ressources-en-economie-droit-voie-professionnelle</a:t>
            </a:r>
            <a:endParaRPr lang="fr-FR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Évaluation : arrêté du 17 juin 2020, éco-droit en annexe VII </a:t>
            </a:r>
            <a:r>
              <a:rPr lang="fr-FR" sz="1600" dirty="0">
                <a:hlinkClick r:id="rId8"/>
              </a:rPr>
              <a:t>https://www.legifrance.gouv.fr/jorf/id/JORFTEXT000042080678/</a:t>
            </a:r>
            <a:endParaRPr lang="fr-FR" sz="1600" dirty="0"/>
          </a:p>
          <a:p>
            <a:r>
              <a:rPr lang="fr-FR" sz="1600" dirty="0"/>
              <a:t>Épreuve de contrôle économie-droit :  Bulletin officiel n° 4 du 27-1-2022 </a:t>
            </a:r>
            <a:r>
              <a:rPr lang="fr-FR" sz="1600" dirty="0">
                <a:hlinkClick r:id="rId9"/>
              </a:rPr>
              <a:t>https://www.education.gouv.fr/bo/22/Hebdo4/MENE2139306N.htm</a:t>
            </a:r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Site internet tertiaire académique : </a:t>
            </a:r>
            <a:r>
              <a:rPr lang="fr-FR" sz="1600" dirty="0">
                <a:hlinkClick r:id="rId3"/>
              </a:rPr>
              <a:t>https://economie-gestion.web.ac-grenoble.fr/bac-pro-metiers-de-la-securite</a:t>
            </a:r>
            <a:endParaRPr lang="fr-FR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Site internet de ressources national : </a:t>
            </a:r>
            <a:r>
              <a:rPr lang="fr-FR" sz="1600" dirty="0">
                <a:hlinkClick r:id="rId10"/>
              </a:rPr>
              <a:t>http://crcm-tl.fr/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30981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La certification en bac pro métiers de la sécurité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37BA1D-C39F-4245-A2BA-65B16824A7A0}"/>
              </a:ext>
            </a:extLst>
          </p:cNvPr>
          <p:cNvSpPr txBox="1"/>
          <p:nvPr/>
        </p:nvSpPr>
        <p:spPr>
          <a:xfrm>
            <a:off x="646876" y="851706"/>
            <a:ext cx="1142585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Livret de suivi de la formation :</a:t>
            </a:r>
          </a:p>
          <a:p>
            <a:endParaRPr lang="fr-FR" sz="1600" dirty="0"/>
          </a:p>
          <a:p>
            <a:r>
              <a:rPr lang="fr-FR" dirty="0"/>
              <a:t>Pour s’assurer que l’apprenant a l’occasion de développer toutes les compétences requises par le</a:t>
            </a:r>
          </a:p>
          <a:p>
            <a:r>
              <a:rPr lang="fr-FR" dirty="0"/>
              <a:t>référentiel, l’équipe pédagogique utilise le livret de suivi de la formation qui regroupe les</a:t>
            </a:r>
          </a:p>
          <a:p>
            <a:r>
              <a:rPr lang="fr-FR" dirty="0"/>
              <a:t>compétences travaillées dans l’établissement de formation et en milieu professionnel (Annexe 1 du GAP).</a:t>
            </a:r>
          </a:p>
          <a:p>
            <a:endParaRPr lang="fr-FR" dirty="0"/>
          </a:p>
          <a:p>
            <a:r>
              <a:rPr lang="fr-FR" dirty="0"/>
              <a:t>Le livret de suivi de la formation n’est pas un outil de certification.</a:t>
            </a:r>
          </a:p>
          <a:p>
            <a:endParaRPr lang="fr-FR" sz="1600" dirty="0"/>
          </a:p>
          <a:p>
            <a:r>
              <a:rPr lang="fr-FR" sz="1600" dirty="0"/>
              <a:t>Croisement avec le référentiel du CAP Agent de sécurité (croisement encore plus utile depuis la suppression de la certification intermédiaire).</a:t>
            </a:r>
          </a:p>
        </p:txBody>
      </p:sp>
    </p:spTree>
    <p:extLst>
      <p:ext uri="{BB962C8B-B14F-4D97-AF65-F5344CB8AC3E}">
        <p14:creationId xmlns:p14="http://schemas.microsoft.com/office/powerpoint/2010/main" val="25252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E2 – l’étude de cas du domaine de la spécialité - sécurité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37BA1D-C39F-4245-A2BA-65B16824A7A0}"/>
              </a:ext>
            </a:extLst>
          </p:cNvPr>
          <p:cNvSpPr txBox="1"/>
          <p:nvPr/>
        </p:nvSpPr>
        <p:spPr>
          <a:xfrm>
            <a:off x="217427" y="1486309"/>
            <a:ext cx="4533477" cy="25853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numCol="1" rtlCol="0">
            <a:spAutoFit/>
          </a:bodyPr>
          <a:lstStyle/>
          <a:p>
            <a:r>
              <a:rPr lang="fr-FR" b="1" dirty="0"/>
              <a:t>E2 – Etude de situations professionnelles – Coef 4 – 3 heures - écrit</a:t>
            </a:r>
          </a:p>
          <a:p>
            <a:endParaRPr lang="fr-FR" b="1" dirty="0"/>
          </a:p>
          <a:p>
            <a:r>
              <a:rPr lang="fr-FR" dirty="0"/>
              <a:t>Etude de cas conçue à partir d’un contexte professionnel, mettant en œuvre une ou plusieurs situations caractéristiques de la profession. Elle s’appuie sur des documents destinés à situer le contexte et nécessaires au traitement des différentes questions. </a:t>
            </a:r>
            <a:endParaRPr lang="fr-FR" sz="12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99118C6-915C-48CB-BFB1-B192B303CD08}"/>
              </a:ext>
            </a:extLst>
          </p:cNvPr>
          <p:cNvSpPr txBox="1"/>
          <p:nvPr/>
        </p:nvSpPr>
        <p:spPr>
          <a:xfrm>
            <a:off x="4973782" y="641182"/>
            <a:ext cx="7072444" cy="572464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endParaRPr lang="fr-FR" dirty="0"/>
          </a:p>
          <a:p>
            <a:r>
              <a:rPr lang="fr-FR" sz="1200" b="1" dirty="0"/>
              <a:t>Les compétences évaluées pour l’épreuve E2 sont, parmi les quatre fonctions, les suivantes : </a:t>
            </a:r>
          </a:p>
          <a:p>
            <a:r>
              <a:rPr lang="fr-FR" sz="1200" dirty="0"/>
              <a:t>- A1.2C1 Qualifier et classifier une infraction, </a:t>
            </a:r>
          </a:p>
          <a:p>
            <a:r>
              <a:rPr lang="fr-FR" sz="1200" dirty="0"/>
              <a:t>- A1.2C2 Identifier le rôle des différents acteurs, </a:t>
            </a:r>
          </a:p>
          <a:p>
            <a:r>
              <a:rPr lang="fr-FR" sz="1200" dirty="0"/>
              <a:t>- A1.2C3 Mettre en </a:t>
            </a:r>
            <a:r>
              <a:rPr lang="fr-FR" sz="1200" dirty="0" err="1"/>
              <a:t>oeuvre</a:t>
            </a:r>
            <a:r>
              <a:rPr lang="fr-FR" sz="1200" dirty="0"/>
              <a:t> les procédures requises en fonction de la nature de la situation, </a:t>
            </a:r>
          </a:p>
          <a:p>
            <a:r>
              <a:rPr lang="fr-FR" sz="1200" dirty="0"/>
              <a:t>- A1.3C2 Identifier les incidents ou atteintes à la tranquillité publique et donner l’alerte, </a:t>
            </a:r>
          </a:p>
          <a:p>
            <a:r>
              <a:rPr lang="fr-FR" sz="1200" dirty="0"/>
              <a:t>- A1.3C3 Prévenir les services ou personnes compétents et habilités </a:t>
            </a:r>
          </a:p>
          <a:p>
            <a:r>
              <a:rPr lang="fr-FR" sz="1200" dirty="0"/>
              <a:t>- A1.3C4 Identifier et mettre en </a:t>
            </a:r>
            <a:r>
              <a:rPr lang="fr-FR" sz="1200" dirty="0" err="1"/>
              <a:t>oeuvre</a:t>
            </a:r>
            <a:r>
              <a:rPr lang="fr-FR" sz="1200" dirty="0"/>
              <a:t> les actions adaptées à la sauvegarde et à la protection du site </a:t>
            </a:r>
          </a:p>
          <a:p>
            <a:r>
              <a:rPr lang="fr-FR" sz="1200" dirty="0"/>
              <a:t>- A1.4C1 Identifier les infractions au Code de la route </a:t>
            </a:r>
          </a:p>
          <a:p>
            <a:endParaRPr lang="fr-FR" sz="1200" dirty="0"/>
          </a:p>
          <a:p>
            <a:r>
              <a:rPr lang="fr-FR" sz="1200" dirty="0"/>
              <a:t>- A1.5C1/A2.4C1 Identifier et hiérarchiser les informations, </a:t>
            </a:r>
          </a:p>
          <a:p>
            <a:r>
              <a:rPr lang="fr-FR" sz="1200" dirty="0"/>
              <a:t>- A1.5C2/A2.4C2 Rédiger des écrits professionnels, </a:t>
            </a:r>
          </a:p>
          <a:p>
            <a:r>
              <a:rPr lang="fr-FR" sz="1200" dirty="0"/>
              <a:t>- A1.5C3 Utiliser le langage professionnel </a:t>
            </a:r>
          </a:p>
          <a:p>
            <a:endParaRPr lang="fr-FR" sz="1200" dirty="0"/>
          </a:p>
          <a:p>
            <a:r>
              <a:rPr lang="fr-FR" sz="1200" dirty="0"/>
              <a:t>- A2.1C1 Se repérer sur les lieux </a:t>
            </a:r>
          </a:p>
          <a:p>
            <a:r>
              <a:rPr lang="fr-FR" sz="1200" dirty="0"/>
              <a:t>- A2.1C2 Vérifier l’application des consignes de sécurité </a:t>
            </a:r>
          </a:p>
          <a:p>
            <a:r>
              <a:rPr lang="fr-FR" sz="1200" dirty="0"/>
              <a:t>- A2.2C5 Sécuriser le site </a:t>
            </a:r>
          </a:p>
          <a:p>
            <a:r>
              <a:rPr lang="fr-FR" sz="1200" dirty="0"/>
              <a:t>- A2.3C2 Utiliser les moyens d’extinction adaptés du site </a:t>
            </a:r>
          </a:p>
          <a:p>
            <a:endParaRPr lang="fr-FR" sz="1200" dirty="0"/>
          </a:p>
          <a:p>
            <a:r>
              <a:rPr lang="fr-FR" sz="1200" dirty="0"/>
              <a:t>- A3.2C1 Assurer la remise en conformité des matériels </a:t>
            </a:r>
          </a:p>
          <a:p>
            <a:r>
              <a:rPr lang="fr-FR" sz="1200" dirty="0"/>
              <a:t>- A3.2.C2 Respecter les protocoles de nettoyage </a:t>
            </a:r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- A4.1C2 Analyser les images issues de la vidéoprotection et prendre les mesures adaptées </a:t>
            </a:r>
          </a:p>
          <a:p>
            <a:r>
              <a:rPr lang="fr-FR" sz="1200" dirty="0"/>
              <a:t>- A4.1C3 Manager une équipe </a:t>
            </a:r>
          </a:p>
          <a:p>
            <a:r>
              <a:rPr lang="fr-FR" sz="1200" dirty="0"/>
              <a:t>- A4.1C5 Organiser le fonctionnement d’un poste central de sécurité (PCS) </a:t>
            </a:r>
          </a:p>
          <a:p>
            <a:r>
              <a:rPr lang="fr-FR" sz="1200" dirty="0"/>
              <a:t>- A4.1C6 Rendre compte </a:t>
            </a:r>
          </a:p>
          <a:p>
            <a:r>
              <a:rPr lang="fr-FR" sz="1200" dirty="0"/>
              <a:t>- A4.2C2 Gérer son comportement en situation de tension </a:t>
            </a:r>
          </a:p>
          <a:p>
            <a:r>
              <a:rPr lang="fr-FR" sz="1200" dirty="0"/>
              <a:t>- A4.3C1 Alerter les services compétents </a:t>
            </a:r>
          </a:p>
          <a:p>
            <a:r>
              <a:rPr lang="fr-FR" sz="1200" dirty="0"/>
              <a:t>- A4.3C2 Appliquer les protocoles adaptés à la situation </a:t>
            </a:r>
          </a:p>
        </p:txBody>
      </p:sp>
    </p:spTree>
    <p:extLst>
      <p:ext uri="{BB962C8B-B14F-4D97-AF65-F5344CB8AC3E}">
        <p14:creationId xmlns:p14="http://schemas.microsoft.com/office/powerpoint/2010/main" val="93742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E31 – Activités en milieu professionnel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69B5AF9-E990-4AD2-A031-88158E0F6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1" y="1620982"/>
            <a:ext cx="11942369" cy="360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9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E31 – Activités en milieu professionnel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2ED5142-B667-4680-8D86-A19EC15FA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61" y="831271"/>
            <a:ext cx="9224503" cy="189614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91EB4D4-BDC2-4ADA-A320-EF2FAF089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16" y="2869059"/>
            <a:ext cx="5201577" cy="37174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1CA9C77-5C16-465C-9A00-269E87B43B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399" y="3155760"/>
            <a:ext cx="6647873" cy="278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E31 – Activités en milieu professionnel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130C4CD-6298-4135-8CB3-DA35A953C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48" y="914402"/>
            <a:ext cx="11813376" cy="153403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83C2830-1E77-415C-8BDE-BB2C187818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426" y="2721657"/>
            <a:ext cx="11359553" cy="121303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FDDAB4B-6689-4B96-BC6E-5D201BFA0A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7043" y="3328174"/>
            <a:ext cx="3267531" cy="146705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1B47D19-D684-4AA5-8B7A-2A99C400F9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452" y="4449113"/>
            <a:ext cx="8535591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6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E31 – Activités en milieu professionnel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71D33FC-B3CF-4304-A161-F6775CC67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573" y="847364"/>
            <a:ext cx="7544853" cy="516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97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1361" y="67787"/>
            <a:ext cx="10158849" cy="573395"/>
          </a:xfrm>
        </p:spPr>
        <p:txBody>
          <a:bodyPr>
            <a:normAutofit/>
          </a:bodyPr>
          <a:lstStyle/>
          <a:p>
            <a:pPr fontAlgn="t"/>
            <a:r>
              <a:rPr lang="fr-F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Epreuve E31 – Activités en milieu professionnel - CCF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34BA37-9B74-4EFE-9D2B-1AAACCA4E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7" y="135897"/>
            <a:ext cx="858898" cy="666505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3BDCB-03D8-478A-8AA9-B11AB91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774" y="6533322"/>
            <a:ext cx="11926956" cy="294169"/>
          </a:xfrm>
        </p:spPr>
        <p:txBody>
          <a:bodyPr/>
          <a:lstStyle/>
          <a:p>
            <a:r>
              <a:rPr lang="fr-FR" sz="1000" dirty="0"/>
              <a:t>COTTET-DUMOULIN Agnès , IEN économie-gestion– CCF en bac pro métiers de la sécurité - Juillet 2023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3EEC350-038C-4BE7-A557-D70B8ACD1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069" y="1385602"/>
            <a:ext cx="8812884" cy="454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43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6033</TotalTime>
  <Words>1044</Words>
  <Application>Microsoft Office PowerPoint</Application>
  <PresentationFormat>Grand écran</PresentationFormat>
  <Paragraphs>90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Times New Roman</vt:lpstr>
      <vt:lpstr>Thème Office</vt:lpstr>
      <vt:lpstr>CCF en Bac pro métiers de la sécurité    </vt:lpstr>
      <vt:lpstr>La certification en bac pro métiers de la sécurité</vt:lpstr>
      <vt:lpstr>La certification en bac pro métiers de la sécurité</vt:lpstr>
      <vt:lpstr>Epreuve E2 – l’étude de cas du domaine de la spécialité - sécurité</vt:lpstr>
      <vt:lpstr>Epreuve E31 – Activités en milieu professionnel - CCF</vt:lpstr>
      <vt:lpstr>Epreuve E31 – Activités en milieu professionnel - CCF</vt:lpstr>
      <vt:lpstr>Epreuve E31 – Activités en milieu professionnel - CCF</vt:lpstr>
      <vt:lpstr>Epreuve E31 – Activités en milieu professionnel - CCF</vt:lpstr>
      <vt:lpstr>Epreuve E31 – Activités en milieu professionnel - CCF</vt:lpstr>
      <vt:lpstr>Epreuve E32 – Activités choisies dans la dominante - CCF</vt:lpstr>
      <vt:lpstr>Epreuve E32 – Activités choisies dans la dominante - CCF</vt:lpstr>
      <vt:lpstr>Epreuve E32 – Activités choisies dans la dominante - CCF</vt:lpstr>
      <vt:lpstr>Epreuve E32 – Activités choisies dans la dominante - CCF</vt:lpstr>
    </vt:vector>
  </TitlesOfParts>
  <Company>Rectorat 38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LIVRET D’ACCUEIL</dc:title>
  <dc:creator>Académie de Grenoble</dc:creator>
  <cp:lastModifiedBy>COTTET-DUMOULIN Agnès</cp:lastModifiedBy>
  <cp:revision>191</cp:revision>
  <cp:lastPrinted>2022-06-23T08:56:00Z</cp:lastPrinted>
  <dcterms:created xsi:type="dcterms:W3CDTF">2020-07-09T10:15:12Z</dcterms:created>
  <dcterms:modified xsi:type="dcterms:W3CDTF">2023-07-21T15:42:16Z</dcterms:modified>
</cp:coreProperties>
</file>